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3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4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9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6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6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1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D72D-F23F-44EE-858C-C79DB3E9328A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2A6B-9E99-4E30-82A8-DCAAF056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chiana-bmwcca.com/Content/images/track/Mid-Ohio-TrackMap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855" b="7064"/>
          <a:stretch/>
        </p:blipFill>
        <p:spPr bwMode="auto">
          <a:xfrm>
            <a:off x="304801" y="213021"/>
            <a:ext cx="8205456" cy="59486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508530" y="5919281"/>
            <a:ext cx="3987519" cy="356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5579" y="281143"/>
            <a:ext cx="1605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Hit apex, which is at access road junction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8262"/>
            <a:ext cx="2438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135 mph, </a:t>
            </a:r>
            <a:r>
              <a:rPr lang="en-US" sz="1100" dirty="0"/>
              <a:t>h</a:t>
            </a:r>
            <a:r>
              <a:rPr lang="en-US" sz="1100" dirty="0" smtClean="0"/>
              <a:t>ard braking, turn in at end of red &amp; white wall when it turns all red. Can trail brake to advantage, apex T7, track out at middle of track &amp; get straight, brake straight for T8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934200" y="1406981"/>
            <a:ext cx="152400" cy="498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24384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DON’T LIFT! </a:t>
            </a:r>
            <a:r>
              <a:rPr lang="en-US" sz="1100" dirty="0" smtClean="0"/>
              <a:t>No trail braking.  Turn into apex on curb 1’, unwind steering &amp; </a:t>
            </a:r>
            <a:r>
              <a:rPr lang="en-US" sz="1100" b="1" u="sng" dirty="0" smtClean="0">
                <a:solidFill>
                  <a:srgbClr val="FF0000"/>
                </a:solidFill>
              </a:rPr>
              <a:t>gently </a:t>
            </a:r>
            <a:r>
              <a:rPr lang="en-US" sz="1100" dirty="0" smtClean="0"/>
              <a:t>apply power as you unwind steering</a:t>
            </a:r>
            <a:endParaRPr lang="en-US" sz="1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2895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588181"/>
            <a:ext cx="228600" cy="173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3511246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Turn in late for T9 apex, get straight, move left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6553199" y="4451866"/>
            <a:ext cx="15893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Apex &amp; get straight, then brake hard for T11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3199" y="4903103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Turn in when LF wheel hits pavement change</a:t>
            </a:r>
            <a:endParaRPr lang="en-US" sz="11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90114" y="5029200"/>
            <a:ext cx="31568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00455" y="5932467"/>
            <a:ext cx="1981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Stay steady over crest, </a:t>
            </a:r>
            <a:r>
              <a:rPr lang="en-US" sz="1100" b="1" dirty="0" smtClean="0">
                <a:solidFill>
                  <a:srgbClr val="FF0000"/>
                </a:solidFill>
              </a:rPr>
              <a:t>DON’T LIFT</a:t>
            </a:r>
            <a:r>
              <a:rPr lang="en-US" sz="1100" dirty="0" smtClean="0"/>
              <a:t>, unwind wheel, squeeze power on, stay track left, use curb for apex. </a:t>
            </a:r>
            <a:endParaRPr lang="en-US" sz="1100" dirty="0"/>
          </a:p>
        </p:txBody>
      </p:sp>
      <p:pic>
        <p:nvPicPr>
          <p:cNvPr id="35" name="Picture 2" descr="http://www.michiana-bmwcca.com/Content/images/track/Mid-Ohio-TrackMap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5" t="89121" r="27806"/>
          <a:stretch/>
        </p:blipFill>
        <p:spPr bwMode="auto">
          <a:xfrm>
            <a:off x="0" y="6161679"/>
            <a:ext cx="3962400" cy="6963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TextBox 1026"/>
          <p:cNvSpPr txBox="1"/>
          <p:nvPr/>
        </p:nvSpPr>
        <p:spPr>
          <a:xfrm>
            <a:off x="4648200" y="572214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Get straight by 200’ marker track right, brake, turn in &amp; hit apex track left. If car is settled, can apply full power to track out yellow curb. Go straight, aim for tent door</a:t>
            </a:r>
            <a:endParaRPr lang="en-US" sz="1100" dirty="0"/>
          </a:p>
        </p:txBody>
      </p:sp>
      <p:cxnSp>
        <p:nvCxnSpPr>
          <p:cNvPr id="1029" name="Straight Arrow Connector 1028"/>
          <p:cNvCxnSpPr/>
          <p:nvPr/>
        </p:nvCxnSpPr>
        <p:spPr>
          <a:xfrm flipV="1">
            <a:off x="5638800" y="5257800"/>
            <a:ext cx="152400" cy="426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 flipH="1" flipV="1">
            <a:off x="5029200" y="5333990"/>
            <a:ext cx="228600" cy="350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1031"/>
          <p:cNvSpPr txBox="1"/>
          <p:nvPr/>
        </p:nvSpPr>
        <p:spPr>
          <a:xfrm>
            <a:off x="152400" y="533399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rgbClr val="FF0000"/>
                </a:solidFill>
              </a:rPr>
              <a:t>Stay off all red &amp; white curbs in general.  Some exceptions 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2044939" y="4971255"/>
            <a:ext cx="17173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Be patient, turn in fully at blacktop right angle about there. Apex. </a:t>
            </a:r>
            <a:endParaRPr lang="en-US" sz="1100" dirty="0"/>
          </a:p>
        </p:txBody>
      </p:sp>
      <p:sp>
        <p:nvSpPr>
          <p:cNvPr id="1034" name="TextBox 1033"/>
          <p:cNvSpPr txBox="1"/>
          <p:nvPr/>
        </p:nvSpPr>
        <p:spPr>
          <a:xfrm>
            <a:off x="4876799" y="4279807"/>
            <a:ext cx="160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Settle car, steer to left, apply power after apex. Can use yellow curb track right at track out.</a:t>
            </a:r>
            <a:endParaRPr lang="en-US" sz="1100" dirty="0"/>
          </a:p>
        </p:txBody>
      </p:sp>
      <p:sp>
        <p:nvSpPr>
          <p:cNvPr id="1035" name="TextBox 1034"/>
          <p:cNvSpPr txBox="1"/>
          <p:nvPr/>
        </p:nvSpPr>
        <p:spPr>
          <a:xfrm>
            <a:off x="457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36" name="TextBox 1035"/>
          <p:cNvSpPr txBox="1"/>
          <p:nvPr/>
        </p:nvSpPr>
        <p:spPr>
          <a:xfrm>
            <a:off x="3319749" y="563897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Brake straight, turn in slowly.</a:t>
            </a:r>
            <a:endParaRPr lang="en-US" sz="1100" dirty="0"/>
          </a:p>
        </p:txBody>
      </p:sp>
      <p:cxnSp>
        <p:nvCxnSpPr>
          <p:cNvPr id="1038" name="Straight Arrow Connector 1037"/>
          <p:cNvCxnSpPr/>
          <p:nvPr/>
        </p:nvCxnSpPr>
        <p:spPr>
          <a:xfrm flipH="1">
            <a:off x="4419600" y="4903103"/>
            <a:ext cx="5370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Arrow Connector 1041"/>
          <p:cNvCxnSpPr/>
          <p:nvPr/>
        </p:nvCxnSpPr>
        <p:spPr>
          <a:xfrm flipV="1">
            <a:off x="3733800" y="5118546"/>
            <a:ext cx="345721" cy="24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Rectangle 1044"/>
          <p:cNvSpPr/>
          <p:nvPr/>
        </p:nvSpPr>
        <p:spPr>
          <a:xfrm>
            <a:off x="3200400" y="3622596"/>
            <a:ext cx="955909" cy="26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319749" y="2598883"/>
            <a:ext cx="946631" cy="26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TextBox 1043"/>
          <p:cNvSpPr txBox="1"/>
          <p:nvPr/>
        </p:nvSpPr>
        <p:spPr>
          <a:xfrm>
            <a:off x="3430693" y="1905000"/>
            <a:ext cx="14461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Apex is ~ 3/4  down on inside curb. </a:t>
            </a:r>
            <a:r>
              <a:rPr lang="en-US" sz="1100" b="1" dirty="0" smtClean="0">
                <a:solidFill>
                  <a:srgbClr val="FF0000"/>
                </a:solidFill>
              </a:rPr>
              <a:t>STAY OFF CURB. 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52800" y="3774996"/>
            <a:ext cx="836560" cy="263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61828">
            <a:off x="3695700" y="332422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Oval 1050"/>
          <p:cNvSpPr/>
          <p:nvPr/>
        </p:nvSpPr>
        <p:spPr>
          <a:xfrm>
            <a:off x="3986270" y="5471244"/>
            <a:ext cx="128530" cy="913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0" name="Straight Arrow Connector 1039"/>
          <p:cNvCxnSpPr/>
          <p:nvPr/>
        </p:nvCxnSpPr>
        <p:spPr>
          <a:xfrm flipV="1">
            <a:off x="3886200" y="5334000"/>
            <a:ext cx="340079" cy="304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11860" y="1932260"/>
            <a:ext cx="1993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123 mph. Breathe off throttle (at most) before turn in.  Brake hard after turn in. Look up for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sign from right &amp; aim at it.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133600" y="15240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86350" y="1790700"/>
            <a:ext cx="14096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Turn in at metal plate on right (worker stand).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876800" y="2209800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44" idx="0"/>
          </p:cNvCxnSpPr>
          <p:nvPr/>
        </p:nvCxnSpPr>
        <p:spPr>
          <a:xfrm flipV="1">
            <a:off x="4153747" y="1524000"/>
            <a:ext cx="34205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62349" y="279125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Look for leftmost loudspeaker &amp; aim at it. Move track right and brake straight. </a:t>
            </a:r>
            <a:r>
              <a:rPr lang="en-US" sz="1100" dirty="0"/>
              <a:t>Late </a:t>
            </a:r>
            <a:r>
              <a:rPr lang="en-US" sz="1100"/>
              <a:t>apex </a:t>
            </a:r>
            <a:r>
              <a:rPr lang="en-US" sz="1100" smtClean="0"/>
              <a:t>T4. Go </a:t>
            </a:r>
            <a:r>
              <a:rPr lang="en-US" sz="1100" dirty="0" smtClean="0"/>
              <a:t>deep 2/3-3/4 towards track end before turning in for T5 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96981" y="3811250"/>
            <a:ext cx="20449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Apex late, get lined up to be on straight line to track out ASAP &amp; when set, apply power.  Can go on yellow curb track out left safely. </a:t>
            </a:r>
            <a:r>
              <a:rPr lang="en-US" sz="1100" b="1" dirty="0" smtClean="0">
                <a:solidFill>
                  <a:srgbClr val="FF0000"/>
                </a:solidFill>
              </a:rPr>
              <a:t>FOR ADVANCED STUDENTS ONLY </a:t>
            </a:r>
            <a:r>
              <a:rPr lang="en-US" sz="1100" dirty="0" smtClean="0"/>
              <a:t>- can briefly lift just after crest of hill to rotate car to get to apex easier</a:t>
            </a:r>
            <a:endParaRPr lang="en-US" sz="1100" dirty="0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152400" y="2090782"/>
            <a:ext cx="533400" cy="179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" y="1295400"/>
            <a:ext cx="533400" cy="795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8"/>
          <a:stretch/>
        </p:blipFill>
        <p:spPr bwMode="auto">
          <a:xfrm>
            <a:off x="4495800" y="675090"/>
            <a:ext cx="178118" cy="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78354" y="949781"/>
            <a:ext cx="372181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56239" y="971550"/>
            <a:ext cx="134761" cy="152400"/>
          </a:xfrm>
          <a:custGeom>
            <a:avLst/>
            <a:gdLst>
              <a:gd name="connsiteX0" fmla="*/ 85752 w 85752"/>
              <a:gd name="connsiteY0" fmla="*/ 0 h 80963"/>
              <a:gd name="connsiteX1" fmla="*/ 61940 w 85752"/>
              <a:gd name="connsiteY1" fmla="*/ 4763 h 80963"/>
              <a:gd name="connsiteX2" fmla="*/ 57177 w 85752"/>
              <a:gd name="connsiteY2" fmla="*/ 19050 h 80963"/>
              <a:gd name="connsiteX3" fmla="*/ 23840 w 85752"/>
              <a:gd name="connsiteY3" fmla="*/ 52388 h 80963"/>
              <a:gd name="connsiteX4" fmla="*/ 14315 w 85752"/>
              <a:gd name="connsiteY4" fmla="*/ 66675 h 80963"/>
              <a:gd name="connsiteX5" fmla="*/ 27 w 85752"/>
              <a:gd name="connsiteY5" fmla="*/ 80963 h 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2" h="80963">
                <a:moveTo>
                  <a:pt x="85752" y="0"/>
                </a:moveTo>
                <a:cubicBezTo>
                  <a:pt x="77815" y="1588"/>
                  <a:pt x="68675" y="273"/>
                  <a:pt x="61940" y="4763"/>
                </a:cubicBezTo>
                <a:cubicBezTo>
                  <a:pt x="57763" y="7548"/>
                  <a:pt x="59615" y="14662"/>
                  <a:pt x="57177" y="19050"/>
                </a:cubicBezTo>
                <a:cubicBezTo>
                  <a:pt x="39808" y="50313"/>
                  <a:pt x="47029" y="44657"/>
                  <a:pt x="23840" y="52388"/>
                </a:cubicBezTo>
                <a:cubicBezTo>
                  <a:pt x="20665" y="57150"/>
                  <a:pt x="18362" y="62628"/>
                  <a:pt x="14315" y="66675"/>
                </a:cubicBezTo>
                <a:cubicBezTo>
                  <a:pt x="-1294" y="82283"/>
                  <a:pt x="27" y="69033"/>
                  <a:pt x="27" y="80963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257648" y="1123950"/>
            <a:ext cx="85752" cy="80963"/>
          </a:xfrm>
          <a:custGeom>
            <a:avLst/>
            <a:gdLst>
              <a:gd name="connsiteX0" fmla="*/ 85752 w 85752"/>
              <a:gd name="connsiteY0" fmla="*/ 0 h 80963"/>
              <a:gd name="connsiteX1" fmla="*/ 61940 w 85752"/>
              <a:gd name="connsiteY1" fmla="*/ 4763 h 80963"/>
              <a:gd name="connsiteX2" fmla="*/ 57177 w 85752"/>
              <a:gd name="connsiteY2" fmla="*/ 19050 h 80963"/>
              <a:gd name="connsiteX3" fmla="*/ 23840 w 85752"/>
              <a:gd name="connsiteY3" fmla="*/ 52388 h 80963"/>
              <a:gd name="connsiteX4" fmla="*/ 14315 w 85752"/>
              <a:gd name="connsiteY4" fmla="*/ 66675 h 80963"/>
              <a:gd name="connsiteX5" fmla="*/ 27 w 85752"/>
              <a:gd name="connsiteY5" fmla="*/ 80963 h 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2" h="80963">
                <a:moveTo>
                  <a:pt x="85752" y="0"/>
                </a:moveTo>
                <a:cubicBezTo>
                  <a:pt x="77815" y="1588"/>
                  <a:pt x="68675" y="273"/>
                  <a:pt x="61940" y="4763"/>
                </a:cubicBezTo>
                <a:cubicBezTo>
                  <a:pt x="57763" y="7548"/>
                  <a:pt x="59615" y="14662"/>
                  <a:pt x="57177" y="19050"/>
                </a:cubicBezTo>
                <a:cubicBezTo>
                  <a:pt x="39808" y="50313"/>
                  <a:pt x="47029" y="44657"/>
                  <a:pt x="23840" y="52388"/>
                </a:cubicBezTo>
                <a:cubicBezTo>
                  <a:pt x="20665" y="57150"/>
                  <a:pt x="18362" y="62628"/>
                  <a:pt x="14315" y="66675"/>
                </a:cubicBezTo>
                <a:cubicBezTo>
                  <a:pt x="-1294" y="82283"/>
                  <a:pt x="27" y="69033"/>
                  <a:pt x="27" y="80963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267200" y="838200"/>
            <a:ext cx="85752" cy="80963"/>
          </a:xfrm>
          <a:custGeom>
            <a:avLst/>
            <a:gdLst>
              <a:gd name="connsiteX0" fmla="*/ 85752 w 85752"/>
              <a:gd name="connsiteY0" fmla="*/ 0 h 80963"/>
              <a:gd name="connsiteX1" fmla="*/ 61940 w 85752"/>
              <a:gd name="connsiteY1" fmla="*/ 4763 h 80963"/>
              <a:gd name="connsiteX2" fmla="*/ 57177 w 85752"/>
              <a:gd name="connsiteY2" fmla="*/ 19050 h 80963"/>
              <a:gd name="connsiteX3" fmla="*/ 23840 w 85752"/>
              <a:gd name="connsiteY3" fmla="*/ 52388 h 80963"/>
              <a:gd name="connsiteX4" fmla="*/ 14315 w 85752"/>
              <a:gd name="connsiteY4" fmla="*/ 66675 h 80963"/>
              <a:gd name="connsiteX5" fmla="*/ 27 w 85752"/>
              <a:gd name="connsiteY5" fmla="*/ 80963 h 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2" h="80963">
                <a:moveTo>
                  <a:pt x="85752" y="0"/>
                </a:moveTo>
                <a:cubicBezTo>
                  <a:pt x="77815" y="1588"/>
                  <a:pt x="68675" y="273"/>
                  <a:pt x="61940" y="4763"/>
                </a:cubicBezTo>
                <a:cubicBezTo>
                  <a:pt x="57763" y="7548"/>
                  <a:pt x="59615" y="14662"/>
                  <a:pt x="57177" y="19050"/>
                </a:cubicBezTo>
                <a:cubicBezTo>
                  <a:pt x="39808" y="50313"/>
                  <a:pt x="47029" y="44657"/>
                  <a:pt x="23840" y="52388"/>
                </a:cubicBezTo>
                <a:cubicBezTo>
                  <a:pt x="20665" y="57150"/>
                  <a:pt x="18362" y="62628"/>
                  <a:pt x="14315" y="66675"/>
                </a:cubicBezTo>
                <a:cubicBezTo>
                  <a:pt x="-1294" y="82283"/>
                  <a:pt x="27" y="69033"/>
                  <a:pt x="27" y="80963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356553" y="971550"/>
            <a:ext cx="196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Avoid yellow track out curb as it can hook you inside. 92 mph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14400" y="1524000"/>
            <a:ext cx="685800" cy="1338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848600" y="4636532"/>
            <a:ext cx="457200" cy="16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305800" y="5571419"/>
            <a:ext cx="0" cy="36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89360" y="1123950"/>
            <a:ext cx="163592" cy="8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56309" y="1204913"/>
            <a:ext cx="187091" cy="20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95059" y="3886200"/>
            <a:ext cx="2116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</a:t>
            </a:r>
            <a:r>
              <a:rPr lang="en-US" sz="1100" dirty="0" smtClean="0"/>
              <a:t>ug </a:t>
            </a:r>
            <a:r>
              <a:rPr lang="en-US" sz="1100" dirty="0"/>
              <a:t>yellow curb track left, stay on it for both yellow sections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7347857" y="3511246"/>
            <a:ext cx="195943" cy="11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467600" y="3942133"/>
            <a:ext cx="304800" cy="159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93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395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F. Kelly</dc:creator>
  <cp:lastModifiedBy>Michael F. Kelly</cp:lastModifiedBy>
  <cp:revision>46</cp:revision>
  <cp:lastPrinted>2015-12-23T17:03:14Z</cp:lastPrinted>
  <dcterms:created xsi:type="dcterms:W3CDTF">2015-12-23T01:24:05Z</dcterms:created>
  <dcterms:modified xsi:type="dcterms:W3CDTF">2015-12-23T17:12:03Z</dcterms:modified>
</cp:coreProperties>
</file>